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62" r:id="rId4"/>
    <p:sldId id="257" r:id="rId5"/>
    <p:sldId id="258" r:id="rId6"/>
    <p:sldId id="261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01998E-5D0A-4C2E-9C9C-89E3FC941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D128056-B07C-48F2-843F-B72A83181C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6BFE22-A05A-4C78-983F-9D40D1F83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0AFE-60FD-4A70-9D79-2F1C63CEF762}" type="datetimeFigureOut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C351DA-9884-4102-A5C6-E821D7FA3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C84EF8-57C8-4633-8044-39682BC69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AC54-8D2F-4766-8E2D-36D9344FB9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8500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DAF6B4-5060-41F3-85FF-D82B087E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FFCDBA-18DF-4240-9BD8-0FB04CF0FC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01307E-0CA5-4348-9EFA-729965B45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0AFE-60FD-4A70-9D79-2F1C63CEF762}" type="datetimeFigureOut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4BE098-1439-458E-8D60-C922183AE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213499-6BC0-4953-91A7-186A1E4FF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AC54-8D2F-4766-8E2D-36D9344FB9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300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84B7444-6919-4B1D-9A16-2D74E486AC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D6029BE-AAF9-41D3-92FD-730EF83DE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AC3C9B-0BDA-458F-9F71-86949650F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0AFE-60FD-4A70-9D79-2F1C63CEF762}" type="datetimeFigureOut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F2FF13-AA47-4D31-ACA3-8B1FD22B3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A35728-1A1C-4146-B75E-8ECE1F40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AC54-8D2F-4766-8E2D-36D9344FB9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42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ECE417-A447-4AE9-BF49-448018CE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259761-7C89-4042-B34E-BA93A78B6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0822B3-8173-4FBC-A6D7-5660C58EE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0AFE-60FD-4A70-9D79-2F1C63CEF762}" type="datetimeFigureOut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BCC012-FD16-40B5-B420-8B5AE9DA9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1D68BE-8B0E-48AB-BEB5-443D94D76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AC54-8D2F-4766-8E2D-36D9344FB9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0784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2A313-9742-4CCC-864D-E88B17C4C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E304744-28A4-4D6A-90C2-ACF4FE6FA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6913A5-146F-4F7C-8B5B-9FF8969AF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0AFE-60FD-4A70-9D79-2F1C63CEF762}" type="datetimeFigureOut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21CAB2-6B1A-4708-9E5C-1B1B2E51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A7940A-6787-497D-9ABB-00600AC94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AC54-8D2F-4766-8E2D-36D9344FB9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319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4AD8DB-DF34-40AC-A449-E7E898AF0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BE12E8-834B-4ABE-A35A-30478D9625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D2E7563-E512-4DBA-807D-86EDC28D8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5ECDF90-998B-4EBD-8209-E1DF7153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0AFE-60FD-4A70-9D79-2F1C63CEF762}" type="datetimeFigureOut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D615D2-EBF1-4A82-9A93-0B7D414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C97C68F-3C02-4E10-9EFD-8F768BC9C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AC54-8D2F-4766-8E2D-36D9344FB9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9326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A5A5CC-B8BF-43D0-AB4F-9D25E35B1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C562DEB-7672-4F52-85A0-3BE91BB2C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B22E55D-F73E-44F7-AF15-FF99CBE83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7C0D6DA-ABE4-4FC4-9DB0-3438C65039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7585E53-2DF4-4A9D-B806-79C3EFF205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A0FB146-C793-4349-9D88-974A65499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0AFE-60FD-4A70-9D79-2F1C63CEF762}" type="datetimeFigureOut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96A1A4F-7B5D-442B-B0E9-F9341E084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A219179-5FF0-4ACF-86B6-AACD559CC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AC54-8D2F-4766-8E2D-36D9344FB9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0138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DC69A-EFF9-44CE-ABE2-89D063DC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0BBF218-B723-4C93-B4F3-2576B8337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0AFE-60FD-4A70-9D79-2F1C63CEF762}" type="datetimeFigureOut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886CE11-EA03-401A-A7FC-235EA0A07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63476D-FBEA-491F-96EB-820B4406C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AC54-8D2F-4766-8E2D-36D9344FB9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5677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D0FF71C-6F0C-4137-A44E-3C22C771C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0AFE-60FD-4A70-9D79-2F1C63CEF762}" type="datetimeFigureOut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7BACDC3-EF04-415F-AB7B-08A953E46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292B92-E909-4559-8B87-4B9ED67BD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AC54-8D2F-4766-8E2D-36D9344FB9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8648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F259AD-BE45-4682-AD8F-54EF557B7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FCAAD4-95CD-451C-8C0D-71846CE67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AE3C50A-ABA4-4088-8CA8-7A4BCA9E6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48C66C8-87E2-460D-9130-CE11E965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0AFE-60FD-4A70-9D79-2F1C63CEF762}" type="datetimeFigureOut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5DF0C33-5432-4B88-9AAA-76004B7FC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7388AE8-E688-4ED2-85DD-8862E5D25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AC54-8D2F-4766-8E2D-36D9344FB9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3479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FF6B27-BA2D-4942-AA19-2F0134532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B7BE94E-27D7-456B-A1B1-DAF4E8987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6A66AF5-EDB3-486A-A986-2E8CBD99F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10886E-9D59-45EB-9EEA-93FD1E904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0AFE-60FD-4A70-9D79-2F1C63CEF762}" type="datetimeFigureOut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84CA694-3674-422B-A47D-AEBEE5B3E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134EFC6-CF98-4AF6-86ED-55B2AC0B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AC54-8D2F-4766-8E2D-36D9344FB9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45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56E61BC-A2E1-4325-97A6-70ED6D6FB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49F50FA-CDD3-4911-B756-8B3CB6AA6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EC64F5-CAD1-4B6E-820D-382EE77603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00AFE-60FD-4A70-9D79-2F1C63CEF762}" type="datetimeFigureOut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2FA6FA-C7FD-48DA-9241-D76CF6DA5D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7511E6-9A2C-4280-A14F-2E9C6724E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3AC54-8D2F-4766-8E2D-36D9344FB9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8108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C3F5C1-47DC-4843-B9B5-67AD3743B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4656" y="2766219"/>
            <a:ext cx="6282689" cy="1325563"/>
          </a:xfrm>
        </p:spPr>
        <p:txBody>
          <a:bodyPr>
            <a:normAutofit/>
          </a:bodyPr>
          <a:lstStyle/>
          <a:p>
            <a:r>
              <a:rPr lang="en-US" altLang="zh-TW" sz="8000" b="1" dirty="0"/>
              <a:t>SPX</a:t>
            </a:r>
            <a:r>
              <a:rPr lang="zh-TW" altLang="en-US" sz="8000" b="1" dirty="0"/>
              <a:t> </a:t>
            </a:r>
            <a:r>
              <a:rPr lang="en-US" altLang="zh-TW" sz="8000" b="1" dirty="0"/>
              <a:t>_</a:t>
            </a:r>
            <a:r>
              <a:rPr lang="zh-TW" altLang="en-US" sz="8000" b="1" dirty="0"/>
              <a:t> </a:t>
            </a:r>
            <a:r>
              <a:rPr lang="en-US" altLang="zh-TW" sz="8000" b="1" dirty="0"/>
              <a:t>S&amp;P</a:t>
            </a:r>
            <a:r>
              <a:rPr lang="zh-TW" altLang="en-US" sz="8000" b="1" dirty="0"/>
              <a:t> </a:t>
            </a:r>
            <a:r>
              <a:rPr lang="en-US" altLang="zh-TW" sz="8000" b="1" dirty="0"/>
              <a:t>500</a:t>
            </a:r>
            <a:endParaRPr lang="zh-TW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884828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6E542F-8DF3-4BC0-B18E-9064037E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Void Theorem2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460E6EA-4FB7-4234-A045-01499E1FC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28" r="6089" b="25783"/>
          <a:stretch/>
        </p:blipFill>
        <p:spPr>
          <a:xfrm>
            <a:off x="0" y="1417516"/>
            <a:ext cx="7878792" cy="375626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0E72D5E-6C59-4B3C-9C60-F253B3B41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64" t="17464" r="14913" b="23276"/>
          <a:stretch/>
        </p:blipFill>
        <p:spPr>
          <a:xfrm>
            <a:off x="7229231" y="1641229"/>
            <a:ext cx="4699766" cy="347784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08469BF-F30C-4CD0-B6EF-A400EB38234C}"/>
              </a:ext>
            </a:extLst>
          </p:cNvPr>
          <p:cNvSpPr/>
          <p:nvPr/>
        </p:nvSpPr>
        <p:spPr>
          <a:xfrm>
            <a:off x="7127630" y="2782277"/>
            <a:ext cx="4837723" cy="10941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A098A2-67BE-4F26-BCDA-9079F0EC6929}"/>
              </a:ext>
            </a:extLst>
          </p:cNvPr>
          <p:cNvSpPr/>
          <p:nvPr/>
        </p:nvSpPr>
        <p:spPr>
          <a:xfrm>
            <a:off x="609600" y="2016369"/>
            <a:ext cx="3344985" cy="390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4142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6E542F-8DF3-4BC0-B18E-9064037E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 Void Theorem3_</a:t>
            </a:r>
            <a:r>
              <a:rPr lang="zh-TW" altLang="en-US" dirty="0"/>
              <a:t>對美式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C5AC48-CB25-4334-929A-E791C9C58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30342"/>
          <a:stretch/>
        </p:blipFill>
        <p:spPr>
          <a:xfrm>
            <a:off x="0" y="1354992"/>
            <a:ext cx="11202180" cy="438931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3E8B2E7-8878-4D6E-A0E5-0F42084652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757" t="17693" r="15192" b="23732"/>
          <a:stretch/>
        </p:blipFill>
        <p:spPr>
          <a:xfrm>
            <a:off x="7142378" y="2313217"/>
            <a:ext cx="5034954" cy="376158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18750B9-05E3-40F6-AF4A-F0CB000E9E1F}"/>
              </a:ext>
            </a:extLst>
          </p:cNvPr>
          <p:cNvSpPr/>
          <p:nvPr/>
        </p:nvSpPr>
        <p:spPr>
          <a:xfrm>
            <a:off x="7050157" y="4036000"/>
            <a:ext cx="3922643" cy="846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9646E71-00AD-41F7-AD87-0849592245CB}"/>
              </a:ext>
            </a:extLst>
          </p:cNvPr>
          <p:cNvSpPr/>
          <p:nvPr/>
        </p:nvSpPr>
        <p:spPr>
          <a:xfrm>
            <a:off x="609600" y="2016369"/>
            <a:ext cx="3344985" cy="390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2142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F8EB6A4-B55D-4663-BED6-B27C651E3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85" b="26923"/>
          <a:stretch/>
        </p:blipFill>
        <p:spPr>
          <a:xfrm>
            <a:off x="-1" y="1566007"/>
            <a:ext cx="9671495" cy="400636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B6E542F-8DF3-4BC0-B18E-9064037E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 Void Theorem3_</a:t>
            </a:r>
            <a:r>
              <a:rPr lang="zh-TW" altLang="en-US" dirty="0"/>
              <a:t>對歐式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3E8B2E7-8878-4D6E-A0E5-0F42084652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757" t="17693" r="15192" b="23732"/>
          <a:stretch/>
        </p:blipFill>
        <p:spPr>
          <a:xfrm>
            <a:off x="7142378" y="2313217"/>
            <a:ext cx="5034954" cy="376158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18750B9-05E3-40F6-AF4A-F0CB000E9E1F}"/>
              </a:ext>
            </a:extLst>
          </p:cNvPr>
          <p:cNvSpPr/>
          <p:nvPr/>
        </p:nvSpPr>
        <p:spPr>
          <a:xfrm>
            <a:off x="7104865" y="4817538"/>
            <a:ext cx="4461904" cy="8564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CE89F8-914E-40A2-835F-14A630536961}"/>
              </a:ext>
            </a:extLst>
          </p:cNvPr>
          <p:cNvSpPr/>
          <p:nvPr/>
        </p:nvSpPr>
        <p:spPr>
          <a:xfrm>
            <a:off x="445477" y="2305538"/>
            <a:ext cx="3743569" cy="492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0881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6E542F-8DF3-4BC0-B18E-9064037E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 Void Theorem4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CB5E39-5AE9-4EC5-8CC7-F3C3811C1D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13" b="51766"/>
          <a:stretch/>
        </p:blipFill>
        <p:spPr>
          <a:xfrm>
            <a:off x="0" y="1417516"/>
            <a:ext cx="11821049" cy="324045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70B5424-6B0C-4F3B-AC79-AFBBF07CB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00" t="17237" r="13846" b="23504"/>
          <a:stretch/>
        </p:blipFill>
        <p:spPr>
          <a:xfrm>
            <a:off x="6867919" y="0"/>
            <a:ext cx="5324081" cy="375138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F9D50F0-654D-4D4A-B6F3-2D6AEEE14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564" t="20199" r="12820" b="23276"/>
          <a:stretch/>
        </p:blipFill>
        <p:spPr>
          <a:xfrm>
            <a:off x="6932245" y="3751384"/>
            <a:ext cx="5324548" cy="343877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01CDEA8-CA1D-4E54-817B-3108FB2B7CF6}"/>
              </a:ext>
            </a:extLst>
          </p:cNvPr>
          <p:cNvSpPr/>
          <p:nvPr/>
        </p:nvSpPr>
        <p:spPr>
          <a:xfrm>
            <a:off x="851877" y="2235200"/>
            <a:ext cx="2766646" cy="343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88F6678-0A1B-4040-A2F0-3741208A3091}"/>
              </a:ext>
            </a:extLst>
          </p:cNvPr>
          <p:cNvSpPr/>
          <p:nvPr/>
        </p:nvSpPr>
        <p:spPr>
          <a:xfrm>
            <a:off x="10902461" y="535354"/>
            <a:ext cx="484553" cy="665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1115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6E542F-8DF3-4BC0-B18E-9064037E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 Void Theorem6_</a:t>
            </a:r>
            <a:r>
              <a:rPr lang="zh-TW" altLang="en-US" dirty="0"/>
              <a:t>對歐式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74F412-B0CF-407B-A7C2-9200A2233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10" b="40826"/>
          <a:stretch/>
        </p:blipFill>
        <p:spPr>
          <a:xfrm>
            <a:off x="0" y="1284653"/>
            <a:ext cx="11058064" cy="378753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B0E107A-352A-4C3B-8519-5A16EAEAF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00" t="17008" r="14577" b="24188"/>
          <a:stretch/>
        </p:blipFill>
        <p:spPr>
          <a:xfrm>
            <a:off x="6152475" y="1507419"/>
            <a:ext cx="5991700" cy="432285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D4937CF-9DF9-4B15-A85E-9FE6CC0C575C}"/>
              </a:ext>
            </a:extLst>
          </p:cNvPr>
          <p:cNvSpPr/>
          <p:nvPr/>
        </p:nvSpPr>
        <p:spPr>
          <a:xfrm>
            <a:off x="312616" y="2852616"/>
            <a:ext cx="2360246" cy="336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F184A7-F911-4838-86DF-DBADFB9A55E0}"/>
              </a:ext>
            </a:extLst>
          </p:cNvPr>
          <p:cNvSpPr/>
          <p:nvPr/>
        </p:nvSpPr>
        <p:spPr>
          <a:xfrm>
            <a:off x="6010030" y="2454031"/>
            <a:ext cx="6181969" cy="593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4627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6E542F-8DF3-4BC0-B18E-9064037E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7. Void Theorem6_</a:t>
            </a:r>
            <a:r>
              <a:rPr lang="zh-TW" altLang="en-US" dirty="0"/>
              <a:t>對美式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D726A39-32E1-45A5-9D47-A641DA37AD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90" b="42422"/>
          <a:stretch/>
        </p:blipFill>
        <p:spPr>
          <a:xfrm>
            <a:off x="-1" y="1456592"/>
            <a:ext cx="11014539" cy="364685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40DC378-D67C-4382-9CE6-0A0A499D9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00" t="17464" r="16923" b="23504"/>
          <a:stretch/>
        </p:blipFill>
        <p:spPr>
          <a:xfrm>
            <a:off x="7119815" y="-1"/>
            <a:ext cx="5056223" cy="407963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335DF89-F57E-45E7-98FA-DB243DC34F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564" t="19971" r="17436" b="23276"/>
          <a:stretch/>
        </p:blipFill>
        <p:spPr>
          <a:xfrm>
            <a:off x="7119814" y="4071814"/>
            <a:ext cx="4954955" cy="395443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3C830A0-B45E-4195-B459-E21534AF60B5}"/>
              </a:ext>
            </a:extLst>
          </p:cNvPr>
          <p:cNvSpPr/>
          <p:nvPr/>
        </p:nvSpPr>
        <p:spPr>
          <a:xfrm>
            <a:off x="312616" y="2852616"/>
            <a:ext cx="2360246" cy="336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88756AC-FBEF-4BBD-A2AB-39A0AC1016EE}"/>
              </a:ext>
            </a:extLst>
          </p:cNvPr>
          <p:cNvSpPr/>
          <p:nvPr/>
        </p:nvSpPr>
        <p:spPr>
          <a:xfrm>
            <a:off x="10824307" y="511909"/>
            <a:ext cx="406401" cy="6686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4764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38A7E5-E087-44B8-80E0-9E9A140FB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套利分析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BA17EC-819A-4E51-B6EA-F480A2351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有套利空間的條件</a:t>
            </a:r>
            <a:r>
              <a:rPr lang="en-US" altLang="zh-TW" dirty="0"/>
              <a:t>: T2</a:t>
            </a:r>
            <a:r>
              <a:rPr lang="zh-TW" altLang="en-US" dirty="0"/>
              <a:t>，</a:t>
            </a:r>
            <a:r>
              <a:rPr lang="en-US" altLang="zh-TW" dirty="0"/>
              <a:t>T4</a:t>
            </a:r>
            <a:r>
              <a:rPr lang="zh-TW" altLang="en-US" dirty="0"/>
              <a:t>，</a:t>
            </a:r>
            <a:r>
              <a:rPr lang="en-US" altLang="zh-TW" dirty="0"/>
              <a:t>T7</a:t>
            </a:r>
          </a:p>
          <a:p>
            <a:r>
              <a:rPr lang="zh-TW" altLang="en-US" dirty="0"/>
              <a:t>分析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zh-TW" altLang="en-US" dirty="0"/>
              <a:t>可以看到這個程式跑出來有一些條件確實是可以進行選擇權套利的，但有一個原因使得其存在不確定性，因為我的套利空間並沒有扣除成本，而其中可以看到</a:t>
            </a:r>
            <a:r>
              <a:rPr lang="en-US" altLang="zh-TW" dirty="0"/>
              <a:t>T2</a:t>
            </a:r>
            <a:r>
              <a:rPr lang="zh-TW" altLang="en-US" dirty="0"/>
              <a:t>的套利空間對成本是趨近</a:t>
            </a:r>
            <a:r>
              <a:rPr lang="en-US" altLang="zh-TW" dirty="0"/>
              <a:t>0%</a:t>
            </a:r>
            <a:r>
              <a:rPr lang="zh-TW" altLang="en-US" dirty="0"/>
              <a:t>，</a:t>
            </a:r>
            <a:r>
              <a:rPr lang="en-US" altLang="zh-TW" dirty="0"/>
              <a:t>T4</a:t>
            </a:r>
            <a:r>
              <a:rPr lang="zh-TW" altLang="en-US" dirty="0"/>
              <a:t>、</a:t>
            </a:r>
            <a:r>
              <a:rPr lang="en-US" altLang="zh-TW" dirty="0"/>
              <a:t>T7</a:t>
            </a:r>
            <a:r>
              <a:rPr lang="zh-TW" altLang="en-US" dirty="0"/>
              <a:t>的空間最高也只有</a:t>
            </a:r>
            <a:r>
              <a:rPr lang="en-US" altLang="zh-TW" dirty="0"/>
              <a:t>0.11%</a:t>
            </a:r>
            <a:r>
              <a:rPr lang="zh-TW" altLang="en-US" dirty="0"/>
              <a:t>所以根據不同加券商或者大戶談條件，期權的手續費等成本確實有可能到</a:t>
            </a:r>
            <a:r>
              <a:rPr lang="en-US" altLang="zh-TW" dirty="0"/>
              <a:t>0.11%</a:t>
            </a:r>
            <a:r>
              <a:rPr lang="zh-TW" altLang="en-US" dirty="0"/>
              <a:t>下的機會，但是我們的可能就微乎其微，所以我判斷這一天的期權價格是無法套利的。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75573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42540DA-BA25-4BAB-AA6E-0A44949362DD}"/>
              </a:ext>
            </a:extLst>
          </p:cNvPr>
          <p:cNvSpPr txBox="1"/>
          <p:nvPr/>
        </p:nvSpPr>
        <p:spPr>
          <a:xfrm>
            <a:off x="726621" y="522514"/>
            <a:ext cx="102298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資料定義</a:t>
            </a:r>
            <a:r>
              <a:rPr lang="en-US" altLang="zh-TW" dirty="0"/>
              <a:t>:</a:t>
            </a:r>
          </a:p>
          <a:p>
            <a:endParaRPr lang="en-US" altLang="zh-TW" dirty="0"/>
          </a:p>
          <a:p>
            <a:r>
              <a:rPr lang="zh-TW" altLang="en-US" dirty="0"/>
              <a:t>無風險利率 </a:t>
            </a:r>
            <a:r>
              <a:rPr lang="en-US" altLang="zh-TW" dirty="0">
                <a:solidFill>
                  <a:srgbClr val="FF0000"/>
                </a:solidFill>
              </a:rPr>
              <a:t>r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3.82%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	(</a:t>
            </a:r>
            <a:r>
              <a:rPr lang="zh-TW" altLang="en-US" dirty="0"/>
              <a:t>取美國</a:t>
            </a:r>
            <a:r>
              <a:rPr lang="en-US" altLang="zh-TW" dirty="0"/>
              <a:t>10</a:t>
            </a:r>
            <a:r>
              <a:rPr lang="zh-TW" altLang="en-US" dirty="0"/>
              <a:t>年期公債利率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股價</a:t>
            </a:r>
            <a:r>
              <a:rPr lang="en-US" altLang="zh-TW" dirty="0">
                <a:solidFill>
                  <a:srgbClr val="FF0000"/>
                </a:solidFill>
              </a:rPr>
              <a:t>s :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4346.3</a:t>
            </a:r>
            <a:r>
              <a:rPr lang="zh-TW" altLang="en-US" dirty="0"/>
              <a:t> </a:t>
            </a:r>
            <a:r>
              <a:rPr lang="en-US" altLang="zh-TW" dirty="0"/>
              <a:t>		(</a:t>
            </a:r>
            <a:r>
              <a:rPr lang="zh-TW" altLang="en-US" dirty="0"/>
              <a:t>取期貨價格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資料長度 </a:t>
            </a:r>
            <a:r>
              <a:rPr lang="en-US" altLang="zh-TW" dirty="0">
                <a:solidFill>
                  <a:srgbClr val="FF0000"/>
                </a:solidFill>
              </a:rPr>
              <a:t>length : 313</a:t>
            </a:r>
          </a:p>
          <a:p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S&amp;P500 </a:t>
            </a:r>
            <a:r>
              <a:rPr lang="zh-TW" altLang="en-US" dirty="0"/>
              <a:t>資料 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到期日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			9/15</a:t>
            </a:r>
          </a:p>
          <a:p>
            <a:r>
              <a:rPr lang="zh-TW" altLang="en-US" dirty="0"/>
              <a:t>資料日期</a:t>
            </a:r>
            <a:r>
              <a:rPr lang="en-US" altLang="zh-TW" dirty="0"/>
              <a:t>:		6/23</a:t>
            </a:r>
          </a:p>
          <a:p>
            <a:r>
              <a:rPr lang="zh-TW" altLang="en-US" dirty="0"/>
              <a:t>期權資料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		first trade </a:t>
            </a:r>
            <a:r>
              <a:rPr lang="zh-TW" altLang="en-US" dirty="0"/>
              <a:t>帳號獲取</a:t>
            </a:r>
            <a:r>
              <a:rPr lang="en-US" altLang="zh-TW" dirty="0"/>
              <a:t>, </a:t>
            </a:r>
            <a:r>
              <a:rPr lang="zh-TW" altLang="en-US" dirty="0"/>
              <a:t>代號</a:t>
            </a:r>
            <a:r>
              <a:rPr lang="en-US" altLang="zh-TW" dirty="0"/>
              <a:t>(SPX)	#</a:t>
            </a:r>
            <a:r>
              <a:rPr lang="zh-TW" altLang="en-US" dirty="0"/>
              <a:t>資料長度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313</a:t>
            </a:r>
          </a:p>
          <a:p>
            <a:r>
              <a:rPr lang="zh-TW" altLang="en-US" dirty="0"/>
              <a:t>期貨資料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		investing.com</a:t>
            </a:r>
          </a:p>
          <a:p>
            <a:r>
              <a:rPr lang="zh-TW" altLang="en-US" dirty="0"/>
              <a:t>輸入資料格式</a:t>
            </a:r>
            <a:r>
              <a:rPr lang="en-US" altLang="zh-TW" dirty="0"/>
              <a:t>(</a:t>
            </a:r>
            <a:r>
              <a:rPr lang="zh-TW" altLang="en-US" dirty="0"/>
              <a:t>表頭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	 (</a:t>
            </a:r>
            <a:r>
              <a:rPr lang="en-US" altLang="zh-TW" dirty="0" err="1"/>
              <a:t>strike_price</a:t>
            </a:r>
            <a:r>
              <a:rPr lang="en-US" altLang="zh-TW" dirty="0"/>
              <a:t>) (</a:t>
            </a:r>
            <a:r>
              <a:rPr lang="en-US" altLang="zh-TW" dirty="0" err="1"/>
              <a:t>call_price</a:t>
            </a:r>
            <a:r>
              <a:rPr lang="en-US" altLang="zh-TW" dirty="0"/>
              <a:t>) (</a:t>
            </a:r>
            <a:r>
              <a:rPr lang="en-US" altLang="zh-TW" dirty="0" err="1"/>
              <a:t>call_volume</a:t>
            </a:r>
            <a:r>
              <a:rPr lang="en-US" altLang="zh-TW" dirty="0"/>
              <a:t>) (</a:t>
            </a:r>
            <a:r>
              <a:rPr lang="en-US" altLang="zh-TW" dirty="0" err="1"/>
              <a:t>put_price</a:t>
            </a:r>
            <a:r>
              <a:rPr lang="en-US" altLang="zh-TW" dirty="0"/>
              <a:t>) (</a:t>
            </a:r>
            <a:r>
              <a:rPr lang="en-US" altLang="zh-TW" dirty="0" err="1"/>
              <a:t>put_volume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	(</a:t>
            </a:r>
            <a:r>
              <a:rPr lang="zh-TW" altLang="en-US" dirty="0"/>
              <a:t>從上到下 </a:t>
            </a:r>
            <a:r>
              <a:rPr lang="en-US" altLang="zh-TW" dirty="0"/>
              <a:t>&lt;-&gt;</a:t>
            </a:r>
            <a:r>
              <a:rPr lang="zh-TW" altLang="en-US" dirty="0"/>
              <a:t> 履約價 高到低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	(</a:t>
            </a:r>
            <a:r>
              <a:rPr lang="zh-TW" altLang="en-US" dirty="0"/>
              <a:t>價格一律取 *要價* 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6359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FB7124-6BA1-4F45-AC7F-C0BE355CD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程式資料輸入順序 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C4A740-E8CF-4B84-AB03-ED10B6C1D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Length = 313</a:t>
            </a:r>
          </a:p>
          <a:p>
            <a:r>
              <a:rPr lang="en-US" altLang="zh-TW" dirty="0"/>
              <a:t>r = 3.82</a:t>
            </a:r>
          </a:p>
          <a:p>
            <a:r>
              <a:rPr lang="en-US" altLang="zh-TW" dirty="0"/>
              <a:t>S = 4346.3</a:t>
            </a:r>
          </a:p>
          <a:p>
            <a:r>
              <a:rPr lang="en-US" altLang="zh-TW" dirty="0"/>
              <a:t> (</a:t>
            </a:r>
            <a:r>
              <a:rPr lang="en-US" altLang="zh-TW" dirty="0" err="1"/>
              <a:t>strike_price</a:t>
            </a:r>
            <a:r>
              <a:rPr lang="en-US" altLang="zh-TW" dirty="0"/>
              <a:t>) (</a:t>
            </a:r>
            <a:r>
              <a:rPr lang="en-US" altLang="zh-TW" dirty="0" err="1"/>
              <a:t>call_price</a:t>
            </a:r>
            <a:r>
              <a:rPr lang="en-US" altLang="zh-TW" dirty="0"/>
              <a:t>) (</a:t>
            </a:r>
            <a:r>
              <a:rPr lang="en-US" altLang="zh-TW" dirty="0" err="1"/>
              <a:t>call_volume</a:t>
            </a:r>
            <a:r>
              <a:rPr lang="en-US" altLang="zh-TW" dirty="0"/>
              <a:t>) (</a:t>
            </a:r>
            <a:r>
              <a:rPr lang="en-US" altLang="zh-TW" dirty="0" err="1"/>
              <a:t>put_price</a:t>
            </a:r>
            <a:r>
              <a:rPr lang="en-US" altLang="zh-TW" dirty="0"/>
              <a:t>) (</a:t>
            </a:r>
            <a:r>
              <a:rPr lang="en-US" altLang="zh-TW" dirty="0" err="1"/>
              <a:t>put_volume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7072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B9F108B-C0DC-471D-BDB2-CA454DEC7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36" r="50159" b="3818"/>
          <a:stretch/>
        </p:blipFill>
        <p:spPr>
          <a:xfrm>
            <a:off x="-856210" y="74813"/>
            <a:ext cx="13651078" cy="6666808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F31254B-6687-44EF-AF7D-2B77EEFF2500}"/>
              </a:ext>
            </a:extLst>
          </p:cNvPr>
          <p:cNvCxnSpPr/>
          <p:nvPr/>
        </p:nvCxnSpPr>
        <p:spPr>
          <a:xfrm>
            <a:off x="7822276" y="266008"/>
            <a:ext cx="103077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D7750999-D608-4A35-B159-0F6DD8EC582D}"/>
              </a:ext>
            </a:extLst>
          </p:cNvPr>
          <p:cNvCxnSpPr/>
          <p:nvPr/>
        </p:nvCxnSpPr>
        <p:spPr>
          <a:xfrm>
            <a:off x="2488276" y="1033549"/>
            <a:ext cx="103077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025D5423-57BE-43F7-BFBA-9123D58F806A}"/>
              </a:ext>
            </a:extLst>
          </p:cNvPr>
          <p:cNvSpPr/>
          <p:nvPr/>
        </p:nvSpPr>
        <p:spPr>
          <a:xfrm>
            <a:off x="4048299" y="2036619"/>
            <a:ext cx="955964" cy="365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DB0CD219-F980-48CD-9FEA-68C3D56A9F6C}"/>
              </a:ext>
            </a:extLst>
          </p:cNvPr>
          <p:cNvSpPr/>
          <p:nvPr/>
        </p:nvSpPr>
        <p:spPr>
          <a:xfrm>
            <a:off x="4017819" y="1715194"/>
            <a:ext cx="955964" cy="365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3715F4DA-2BC5-4337-A19D-E1E44E8FDB4C}"/>
              </a:ext>
            </a:extLst>
          </p:cNvPr>
          <p:cNvSpPr/>
          <p:nvPr/>
        </p:nvSpPr>
        <p:spPr>
          <a:xfrm>
            <a:off x="2313709" y="1465811"/>
            <a:ext cx="1360515" cy="3131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C22EE48-67A4-4BE6-9597-5209F7D1D2AD}"/>
              </a:ext>
            </a:extLst>
          </p:cNvPr>
          <p:cNvSpPr txBox="1"/>
          <p:nvPr/>
        </p:nvSpPr>
        <p:spPr>
          <a:xfrm>
            <a:off x="174567" y="415636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S&amp;P</a:t>
            </a:r>
            <a:r>
              <a:rPr lang="zh-TW" altLang="en-US" dirty="0"/>
              <a:t>資料來源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278C1D7-02C5-41D6-BDF1-31C0749D49F3}"/>
              </a:ext>
            </a:extLst>
          </p:cNvPr>
          <p:cNvSpPr/>
          <p:nvPr/>
        </p:nvSpPr>
        <p:spPr>
          <a:xfrm>
            <a:off x="4189616" y="2527069"/>
            <a:ext cx="465511" cy="3524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E86943-EC13-4DE4-9D6D-F9C1D6C03BF6}"/>
              </a:ext>
            </a:extLst>
          </p:cNvPr>
          <p:cNvSpPr/>
          <p:nvPr/>
        </p:nvSpPr>
        <p:spPr>
          <a:xfrm>
            <a:off x="5838307" y="2538153"/>
            <a:ext cx="490450" cy="3524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199E766-7DDC-476E-A6DB-9CDF4E30C46C}"/>
              </a:ext>
            </a:extLst>
          </p:cNvPr>
          <p:cNvSpPr/>
          <p:nvPr/>
        </p:nvSpPr>
        <p:spPr>
          <a:xfrm>
            <a:off x="5106787" y="2543695"/>
            <a:ext cx="412864" cy="3541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69B3542-EAB3-4AAA-8ED5-3FE198D4FEE3}"/>
              </a:ext>
            </a:extLst>
          </p:cNvPr>
          <p:cNvSpPr/>
          <p:nvPr/>
        </p:nvSpPr>
        <p:spPr>
          <a:xfrm>
            <a:off x="8149245" y="2554778"/>
            <a:ext cx="429490" cy="3505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D31B80E-F90D-453D-B2F4-D60CA0EB270C}"/>
              </a:ext>
            </a:extLst>
          </p:cNvPr>
          <p:cNvSpPr/>
          <p:nvPr/>
        </p:nvSpPr>
        <p:spPr>
          <a:xfrm>
            <a:off x="9069184" y="2543695"/>
            <a:ext cx="385157" cy="3494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561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F1AFDF7-109F-47B8-8D1B-5CEAC973E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55" r="26848"/>
          <a:stretch/>
        </p:blipFill>
        <p:spPr>
          <a:xfrm>
            <a:off x="2653390" y="65314"/>
            <a:ext cx="5755823" cy="69787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EEF9666-9DCE-4550-AD70-C9CBA3AF5A39}"/>
              </a:ext>
            </a:extLst>
          </p:cNvPr>
          <p:cNvSpPr txBox="1"/>
          <p:nvPr/>
        </p:nvSpPr>
        <p:spPr>
          <a:xfrm>
            <a:off x="310243" y="26942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整理後資料</a:t>
            </a:r>
          </a:p>
        </p:txBody>
      </p:sp>
    </p:spTree>
    <p:extLst>
      <p:ext uri="{BB962C8B-B14F-4D97-AF65-F5344CB8AC3E}">
        <p14:creationId xmlns:p14="http://schemas.microsoft.com/office/powerpoint/2010/main" val="3986008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4B34B6-848E-4771-885A-D9EEA29AA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Future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00BABB-5550-433B-AB3C-1FA09ECF8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42" t="8095" r="67455" b="5953"/>
          <a:stretch/>
        </p:blipFill>
        <p:spPr>
          <a:xfrm>
            <a:off x="5323114" y="844685"/>
            <a:ext cx="5535385" cy="579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32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CA7883-F75C-48CA-8D44-0A8BE8A5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Underlying asset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B4C2C2-B530-495D-91B2-A29E36A51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6" t="8095" r="67223" b="5476"/>
          <a:stretch/>
        </p:blipFill>
        <p:spPr>
          <a:xfrm>
            <a:off x="5376850" y="873580"/>
            <a:ext cx="5342857" cy="52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02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6E542F-8DF3-4BC0-B18E-9064037E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29982D-C413-4E3B-9159-0C26F05E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程式由老師的</a:t>
            </a:r>
            <a:r>
              <a:rPr lang="en-US" altLang="zh-TW" dirty="0"/>
              <a:t>Theorem2</a:t>
            </a:r>
            <a:r>
              <a:rPr lang="zh-TW" altLang="en-US" dirty="0"/>
              <a:t>、</a:t>
            </a:r>
            <a:r>
              <a:rPr lang="en-US" altLang="zh-TW" dirty="0"/>
              <a:t>3</a:t>
            </a:r>
            <a:r>
              <a:rPr lang="zh-TW" altLang="en-US" dirty="0"/>
              <a:t>、</a:t>
            </a:r>
            <a:r>
              <a:rPr lang="en-US" altLang="zh-TW" dirty="0"/>
              <a:t>4</a:t>
            </a:r>
            <a:r>
              <a:rPr lang="zh-TW" altLang="en-US" dirty="0"/>
              <a:t>、</a:t>
            </a:r>
            <a:r>
              <a:rPr lang="en-US" altLang="zh-TW" dirty="0"/>
              <a:t>6</a:t>
            </a:r>
            <a:r>
              <a:rPr lang="zh-TW" altLang="en-US" dirty="0"/>
              <a:t>、</a:t>
            </a:r>
            <a:r>
              <a:rPr lang="en-US" altLang="zh-TW" dirty="0"/>
              <a:t>7</a:t>
            </a:r>
            <a:r>
              <a:rPr lang="zh-TW" altLang="en-US" dirty="0"/>
              <a:t>條件製作成，每個子程式個跑一個</a:t>
            </a:r>
            <a:r>
              <a:rPr lang="en-US" altLang="zh-TW" dirty="0"/>
              <a:t>Theorem</a:t>
            </a:r>
          </a:p>
          <a:p>
            <a:r>
              <a:rPr lang="en-US" altLang="zh-TW" dirty="0"/>
              <a:t>main</a:t>
            </a:r>
            <a:r>
              <a:rPr lang="zh-TW" altLang="en-US" dirty="0"/>
              <a:t>主程式負責導入資料與呼叫子程式</a:t>
            </a:r>
            <a:endParaRPr lang="en-US" altLang="zh-TW" dirty="0"/>
          </a:p>
          <a:p>
            <a:r>
              <a:rPr lang="en-US" altLang="zh-TW" dirty="0"/>
              <a:t>Output : </a:t>
            </a:r>
            <a:r>
              <a:rPr lang="zh-TW" altLang="en-US" dirty="0"/>
              <a:t>包含履約價、期權價格、條件價格、成交量、套利空間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90998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6E542F-8DF3-4BC0-B18E-9064037E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 Main function (input)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D6A9EFE-0C5D-48A0-90A8-3F9A73765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56" r="19359" b="26011"/>
          <a:stretch/>
        </p:blipFill>
        <p:spPr>
          <a:xfrm>
            <a:off x="101600" y="1386253"/>
            <a:ext cx="7237046" cy="49563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6907684-E8ED-4F52-9BB0-06219031B6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499" t="17464" r="18243" b="23960"/>
          <a:stretch/>
        </p:blipFill>
        <p:spPr>
          <a:xfrm>
            <a:off x="7112500" y="1735015"/>
            <a:ext cx="5079500" cy="434535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9182604-6691-4680-A9C4-5F1047F352DB}"/>
              </a:ext>
            </a:extLst>
          </p:cNvPr>
          <p:cNvSpPr/>
          <p:nvPr/>
        </p:nvSpPr>
        <p:spPr>
          <a:xfrm>
            <a:off x="7104185" y="1961662"/>
            <a:ext cx="4587630" cy="601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056E1A7-473C-469F-ABA0-7FB46520CA03}"/>
              </a:ext>
            </a:extLst>
          </p:cNvPr>
          <p:cNvSpPr/>
          <p:nvPr/>
        </p:nvSpPr>
        <p:spPr>
          <a:xfrm>
            <a:off x="715107" y="2153138"/>
            <a:ext cx="6412523" cy="1832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913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426</Words>
  <Application>Microsoft Office PowerPoint</Application>
  <PresentationFormat>寬螢幕</PresentationFormat>
  <Paragraphs>41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新細明體</vt:lpstr>
      <vt:lpstr>Arial</vt:lpstr>
      <vt:lpstr>Calibri</vt:lpstr>
      <vt:lpstr>Calibri Light</vt:lpstr>
      <vt:lpstr>Office 佈景主題</vt:lpstr>
      <vt:lpstr>SPX _ S&amp;P 500</vt:lpstr>
      <vt:lpstr>PowerPoint 簡報</vt:lpstr>
      <vt:lpstr>程式資料輸入順序 :</vt:lpstr>
      <vt:lpstr>PowerPoint 簡報</vt:lpstr>
      <vt:lpstr>PowerPoint 簡報</vt:lpstr>
      <vt:lpstr>Future</vt:lpstr>
      <vt:lpstr>Underlying asset</vt:lpstr>
      <vt:lpstr>程式介紹</vt:lpstr>
      <vt:lpstr>1. Main function (input)</vt:lpstr>
      <vt:lpstr>2. Void Theorem2</vt:lpstr>
      <vt:lpstr>3. Void Theorem3_對美式</vt:lpstr>
      <vt:lpstr>4. Void Theorem3_對歐式</vt:lpstr>
      <vt:lpstr>5. Void Theorem4</vt:lpstr>
      <vt:lpstr>6. Void Theorem6_對歐式</vt:lpstr>
      <vt:lpstr>7. Void Theorem6_對美式</vt:lpstr>
      <vt:lpstr>套利分析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simon</dc:creator>
  <cp:lastModifiedBy>simon</cp:lastModifiedBy>
  <cp:revision>17</cp:revision>
  <dcterms:created xsi:type="dcterms:W3CDTF">2023-06-24T08:50:04Z</dcterms:created>
  <dcterms:modified xsi:type="dcterms:W3CDTF">2023-06-25T14:50:31Z</dcterms:modified>
</cp:coreProperties>
</file>